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5" r:id="rId3"/>
    <p:sldId id="257" r:id="rId4"/>
    <p:sldId id="259" r:id="rId5"/>
    <p:sldId id="260" r:id="rId6"/>
    <p:sldId id="262" r:id="rId7"/>
    <p:sldId id="290" r:id="rId8"/>
    <p:sldId id="264" r:id="rId9"/>
    <p:sldId id="267" r:id="rId10"/>
    <p:sldId id="291" r:id="rId11"/>
    <p:sldId id="271" r:id="rId12"/>
    <p:sldId id="272" r:id="rId13"/>
    <p:sldId id="273" r:id="rId14"/>
    <p:sldId id="292" r:id="rId15"/>
    <p:sldId id="275" r:id="rId16"/>
    <p:sldId id="276" r:id="rId17"/>
    <p:sldId id="277" r:id="rId18"/>
    <p:sldId id="296" r:id="rId19"/>
    <p:sldId id="278" r:id="rId20"/>
    <p:sldId id="280" r:id="rId21"/>
    <p:sldId id="282" r:id="rId22"/>
    <p:sldId id="283" r:id="rId23"/>
    <p:sldId id="285" r:id="rId24"/>
    <p:sldId id="286" r:id="rId25"/>
    <p:sldId id="287" r:id="rId26"/>
    <p:sldId id="289" r:id="rId27"/>
    <p:sldId id="29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1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0" y="720726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Medical physics</a:t>
            </a:r>
            <a:r>
              <a:rPr lang="en-US" sz="2800" b="1" kern="10" dirty="0">
                <a:ln w="9525">
                  <a:noFill/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first year </a:t>
            </a:r>
            <a:endParaRPr lang="en-AU" sz="2800" b="1" kern="10" dirty="0">
              <a:ln w="9525">
                <a:noFill/>
                <a:round/>
                <a:headEnd/>
                <a:tailEnd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صورة 1" descr="C:\Users\haithemjwad\Desktop\شعار جامعة البصرة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84" y="228600"/>
            <a:ext cx="13769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 descr="C:\Users\HP\Desktop\fifth_copy_400x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842" y="182564"/>
            <a:ext cx="1521158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</a:t>
            </a:fld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4953000" y="3275505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By Assistants professor  </a:t>
            </a:r>
          </a:p>
          <a:p>
            <a:pPr algn="l" rtl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Dr.Ghania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Salim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Al-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Thaher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Physiology Department</a:t>
            </a: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College of Medicine</a:t>
            </a: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Basrah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9929" y="1570113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L14       Laser In Medicine</a:t>
            </a:r>
            <a:endParaRPr lang="ar-IQ" sz="40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44" y="2697042"/>
            <a:ext cx="4683756" cy="36753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771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7591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5649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 of laser with tissues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8077199" cy="495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6842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8587" y="1000035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 energy directed at human tissue causes a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 rise in temperature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can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destroy the tissue.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348587" y="1906305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amount of damage to living tissue depends on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long the tissue is at the increased temperature </a:t>
            </a:r>
          </a:p>
        </p:txBody>
      </p:sp>
      <p:sp>
        <p:nvSpPr>
          <p:cNvPr id="4" name="Rectangle 3"/>
          <p:cNvSpPr/>
          <p:nvPr/>
        </p:nvSpPr>
        <p:spPr>
          <a:xfrm>
            <a:off x="386687" y="381000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 the tissue effect can only occur if light absorbed 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537" y="3048000"/>
            <a:ext cx="4762500" cy="36412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202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79039"/>
            <a:ext cx="8458200" cy="5591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228600" y="24932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When laser light absorbent the following effects accrues:-</a:t>
            </a:r>
          </a:p>
        </p:txBody>
      </p:sp>
    </p:spTree>
    <p:extLst>
      <p:ext uri="{BB962C8B-B14F-4D97-AF65-F5344CB8AC3E}">
        <p14:creationId xmlns:p14="http://schemas.microsoft.com/office/powerpoint/2010/main" val="1929571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381000" y="381000"/>
            <a:ext cx="2951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 Mechanical effects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02771" y="958334"/>
            <a:ext cx="49896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Laser cause photomechanical effect. 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377371" y="1568509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When pulse duration is shorter than the TRT(thermal relaxation  time )(Time taken for 50% of heat energy to be conducted away from target tissue. ) of the target :</a:t>
            </a:r>
            <a:endParaRPr lang="ar-S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48771" y="2917348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Thermos elastic     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Expansion occur because of spatially localized heating             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Acoustic wave damage surrounding structures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724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305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Selective photothermolysis   effect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The concept of selective photothermolysis by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choosing a wavelength absorbed by the target tissue.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It  should be possible to select a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pulse duration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fluency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selectively damage the target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chromophore in the skin (blood, melanin))without causing a change in adjacent tissues.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971800"/>
            <a:ext cx="3829050" cy="39021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550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 descr="C:\Users\GhaniaThaher\Pictures\illustration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609600"/>
            <a:ext cx="7772400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مستطيل 2"/>
          <p:cNvSpPr/>
          <p:nvPr/>
        </p:nvSpPr>
        <p:spPr>
          <a:xfrm>
            <a:off x="1371599" y="5638800"/>
            <a:ext cx="7086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Red lasers are used in surgery because it is not absorbed by blood </a:t>
            </a:r>
            <a:endParaRPr lang="ar-S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592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33400"/>
            <a:ext cx="8534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Damage Mechanisms: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Red/Infrared - Primarily heating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Tissue can stand 70ºC for 1 sec, 100ºC destroys tissue.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Blue/Green - Photochemical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24 W/cm</a:t>
            </a:r>
            <a:r>
              <a:rPr lang="en-GB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1064 nm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Nd:YAG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produces some heat damage to the retina.    </a:t>
            </a:r>
          </a:p>
          <a:p>
            <a:pPr lvl="2"/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0.03 W/cm</a:t>
            </a:r>
            <a:r>
              <a:rPr lang="en-GB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411.6 nm 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GB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produces the same degree of damage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790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514600"/>
            <a:ext cx="7138987" cy="3595687"/>
          </a:xfrm>
          <a:prstGeom prst="rect">
            <a:avLst/>
          </a:prstGeom>
        </p:spPr>
      </p:pic>
      <p:sp>
        <p:nvSpPr>
          <p:cNvPr id="3" name="Rectangle 1"/>
          <p:cNvSpPr/>
          <p:nvPr/>
        </p:nvSpPr>
        <p:spPr>
          <a:xfrm>
            <a:off x="457200" y="304800"/>
            <a:ext cx="822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Light-tissue effects can be grouped in:</a:t>
            </a:r>
          </a:p>
          <a:p>
            <a:pPr lvl="0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Photothermic Reactions: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Laser light absorbed by chromophores (Tissue elements that absorb a particular wavelength or spectrum of light energy to a high degree) in the tissue is converted into heat.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0983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/>
        </p:nvSpPr>
        <p:spPr>
          <a:xfrm>
            <a:off x="152400" y="228600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typical application of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Photothermic Reactions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is:</a:t>
            </a:r>
          </a:p>
        </p:txBody>
      </p:sp>
      <p:sp>
        <p:nvSpPr>
          <p:cNvPr id="4" name="Rectangle 2"/>
          <p:cNvSpPr/>
          <p:nvPr/>
        </p:nvSpPr>
        <p:spPr>
          <a:xfrm>
            <a:off x="277504" y="1066800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Photocoagulation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 laser light is absorbed by hemoglobin to stop bleeding or to seal blood vessels, the  heating a blood vessel to point where the blood coagulates and blocks the vessel </a:t>
            </a:r>
          </a:p>
        </p:txBody>
      </p:sp>
      <p:sp>
        <p:nvSpPr>
          <p:cNvPr id="5" name="Rectangle 3"/>
          <p:cNvSpPr/>
          <p:nvPr/>
        </p:nvSpPr>
        <p:spPr>
          <a:xfrm>
            <a:off x="277504" y="4919008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 ophthalmic surgery: in eye the retina may become detached from the choroid owing to disease, injury, or degenerative changes. The laser are primarily used for photocoagulation of the retina,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550" y="2743200"/>
            <a:ext cx="3219450" cy="19927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160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</a:t>
            </a:fld>
            <a:endParaRPr lang="ar-SA"/>
          </a:p>
        </p:txBody>
      </p:sp>
      <p:sp>
        <p:nvSpPr>
          <p:cNvPr id="4" name="AutoShape 2" descr="Fiber Optic Sensors for Biomedical Applications - ScienceDirect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507241" y="1124744"/>
            <a:ext cx="21339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Objectives </a:t>
            </a: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755576" y="216397"/>
            <a:ext cx="7772400" cy="764331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Laser In Medicine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395536" y="1711895"/>
            <a:ext cx="72571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By the end of this section, the student learning about :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821686" y="2445574"/>
            <a:ext cx="4891917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laser?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of Laser Light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Lasers in Medicine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Interaction of laser with tissues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Important parameters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Applications of laser in medicine </a:t>
            </a:r>
          </a:p>
        </p:txBody>
      </p:sp>
    </p:spTree>
    <p:extLst>
      <p:ext uri="{BB962C8B-B14F-4D97-AF65-F5344CB8AC3E}">
        <p14:creationId xmlns:p14="http://schemas.microsoft.com/office/powerpoint/2010/main" val="2509510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04800"/>
            <a:ext cx="3505200" cy="355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33" y="787210"/>
            <a:ext cx="3886200" cy="210839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ectangle 1"/>
          <p:cNvSpPr/>
          <p:nvPr/>
        </p:nvSpPr>
        <p:spPr>
          <a:xfrm>
            <a:off x="456062" y="3657600"/>
            <a:ext cx="86879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Thermal ablation: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laser light vaporizes tissue water for tissue cutting.</a:t>
            </a:r>
          </a:p>
          <a:p>
            <a:pPr lv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interaction requires laser solutions that have high average power and a wavelength that matches the absorption levels of target tissue.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419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38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photochemical Reactions: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Photons absorbed by tissue molecules. Excited molecules can undergo chemical reactions.</a:t>
            </a:r>
          </a:p>
          <a:p>
            <a:pPr lv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Photodynamic therapy (PDT)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where a photosensitive drug is administered. Using specific wavelengths enables applications such as selective photothermolysis.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Tattoo removal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 example of this. </a:t>
            </a:r>
          </a:p>
          <a:p>
            <a:pPr lv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interaction requires 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laser solutions that have high average power and a wavelength defined by molecule absorption.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4" y="3886200"/>
            <a:ext cx="4810125" cy="2971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111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5257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Photo ablation: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 light is used to break the molecular bonds in the tissue.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applications include 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Ophthalmology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where UV laser light is used for refractive surgery of the cornea, 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Lithotripsy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high energy laser pulses are used to generate plasma and shock waves that can break up kidney stones. </a:t>
            </a: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 laser solutions operate in pulsed mode for high peak power and,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depending on the type of tissue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have UV to NIR wavelengths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914400"/>
            <a:ext cx="3333750" cy="4667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530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Laser effects on tissue depend on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The power density of the incident beam,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-Absorption of tissues at the incident wavelength,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-Time beam is held on tissue,  </a:t>
            </a:r>
          </a:p>
          <a:p>
            <a:r>
              <a:rPr 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The effects of blood circulation   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-Heat conduction in the affected area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3200400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parameters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Optical properties of the tissue fluid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absorption &amp; scattering coefficients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 properties of the tissue: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thermal capacity &amp; thermal conductivity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947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915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Laser parameters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Wavelength</a:t>
            </a:r>
          </a:p>
          <a:p>
            <a:pPr lvl="0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density.</a:t>
            </a:r>
          </a:p>
          <a:p>
            <a:pPr lvl="0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Exposure time.</a:t>
            </a:r>
          </a:p>
          <a:p>
            <a:pPr lvl="0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Fluence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Pulse duration.</a:t>
            </a:r>
          </a:p>
          <a:p>
            <a:pPr lvl="0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Focused spot size.</a:t>
            </a:r>
          </a:p>
          <a:p>
            <a:pPr lvl="0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Repetition rate     ( for pulsed wave).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076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229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of laser in medicine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laser is routinely used in clinical medicine not only in ophthalmology.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effectiveness in treating certain type of cancer 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usefulness as a bloodless knife for surgery.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use of endoscopes in diagnosis,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Photodynamic ( PDT) is an alternative to surgery for cancer.  </a:t>
            </a:r>
          </a:p>
        </p:txBody>
      </p:sp>
      <p:sp>
        <p:nvSpPr>
          <p:cNvPr id="3" name="Rectangle 1"/>
          <p:cNvSpPr/>
          <p:nvPr/>
        </p:nvSpPr>
        <p:spPr>
          <a:xfrm>
            <a:off x="114300" y="3351788"/>
            <a:ext cx="8763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common uses of lasers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Surgery ;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“bloodless” knife, sealing of blood vessels, burning of diseased tissue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Opthalmology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Photocoagulation - sealing of blood vessels in the retina, to repair tears, holes which occur prior to retinal detachments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288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63860"/>
            <a:ext cx="8305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of medical laser 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Lasers used in medicine include as principle any type or laser design, but especially: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lasers, used to vaporize tissue,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diode lasers, dye lasers, excimer lasers, fiber lasers, gas lasers,   free electron lasers, Semiconductor diode lasers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96612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ØµÙØ±Ø© Ø°Ø§Øª ØµÙØ©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64008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759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04800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laser?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صورة 3" descr="mhtml:file://D:\aaa\ام%20شمس\e\2-5-2010\Radiationد.علي\flow\HyperPhysics.mht!http://hyperphysics.phy-astr.gsu.edu/hbase/optmod/imgopm/lase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057" y="837455"/>
            <a:ext cx="7620000" cy="2067075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564057" y="3043535"/>
            <a:ext cx="51922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Stimulated Emission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Necessary for the operation of a laser.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ar-SA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88636" y="3644205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/>
          <p:nvPr/>
        </p:nvSpPr>
        <p:spPr>
          <a:xfrm>
            <a:off x="537899" y="4197697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/>
          <p:cNvSpPr/>
          <p:nvPr/>
        </p:nvSpPr>
        <p:spPr>
          <a:xfrm>
            <a:off x="591353" y="4428529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Laser Spectrum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Lasers operate in the ultraviolet, visible, near infrared and far infrared regions of the spectrum.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965775"/>
            <a:ext cx="2466975" cy="1847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732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04800"/>
            <a:ext cx="54575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of Laser Light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371600" y="1123837"/>
            <a:ext cx="5334000" cy="2997200"/>
            <a:chOff x="1533" y="1225"/>
            <a:chExt cx="2909" cy="1888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533" y="1225"/>
              <a:ext cx="2909" cy="1888"/>
            </a:xfrm>
            <a:prstGeom prst="rect">
              <a:avLst/>
            </a:prstGeom>
            <a:solidFill>
              <a:srgbClr val="EAEAEA"/>
            </a:solidFill>
            <a:ln w="47625" cmpd="thickThin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ar-IQ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674" y="1492"/>
              <a:ext cx="2592" cy="1403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 eaLnBrk="0" hangingPunct="0"/>
              <a:r>
                <a:rPr lang="en-US" sz="2800" b="1" i="1" dirty="0">
                  <a:solidFill>
                    <a:srgbClr val="006600"/>
                  </a:solidFill>
                  <a:latin typeface="Arial" pitchFamily="34" charset="0"/>
                </a:rPr>
                <a:t>MONOCHROMATIC</a:t>
              </a:r>
            </a:p>
            <a:p>
              <a:pPr algn="ctr" rtl="0" eaLnBrk="0" hangingPunct="0"/>
              <a:endParaRPr lang="en-US" sz="2800" b="1" i="1" dirty="0">
                <a:solidFill>
                  <a:srgbClr val="006600"/>
                </a:solidFill>
                <a:latin typeface="Arial" pitchFamily="34" charset="0"/>
              </a:endParaRPr>
            </a:p>
            <a:p>
              <a:pPr algn="ctr" rtl="0" eaLnBrk="0" hangingPunct="0"/>
              <a:r>
                <a:rPr lang="en-US" sz="2800" b="1" i="1" dirty="0">
                  <a:solidFill>
                    <a:srgbClr val="006600"/>
                  </a:solidFill>
                  <a:latin typeface="Arial" pitchFamily="34" charset="0"/>
                </a:rPr>
                <a:t>DIRECTIONAL</a:t>
              </a:r>
            </a:p>
            <a:p>
              <a:pPr algn="ctr" rtl="0" eaLnBrk="0" hangingPunct="0"/>
              <a:endParaRPr lang="en-US" sz="2800" b="1" i="1" dirty="0">
                <a:solidFill>
                  <a:srgbClr val="006600"/>
                </a:solidFill>
                <a:latin typeface="Arial" pitchFamily="34" charset="0"/>
              </a:endParaRPr>
            </a:p>
            <a:p>
              <a:pPr algn="ctr" rtl="0" eaLnBrk="0" hangingPunct="0"/>
              <a:r>
                <a:rPr lang="en-US" sz="2800" b="1" i="1" dirty="0">
                  <a:solidFill>
                    <a:srgbClr val="006600"/>
                  </a:solidFill>
                  <a:latin typeface="Arial" pitchFamily="34" charset="0"/>
                </a:rPr>
                <a:t>COHERENT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529770" y="4419600"/>
            <a:ext cx="84618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combination of these three properties (monochromatic, directional and coherence) makes laser light focus 100 times better than ordinary light.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10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monochromatic</a:t>
            </a:r>
          </a:p>
        </p:txBody>
      </p:sp>
      <p:sp>
        <p:nvSpPr>
          <p:cNvPr id="3" name="Rectangle 2"/>
          <p:cNvSpPr/>
          <p:nvPr/>
        </p:nvSpPr>
        <p:spPr>
          <a:xfrm>
            <a:off x="374176" y="784016"/>
            <a:ext cx="85525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Property  of laser light means it is all one wavelength.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776" y="1370108"/>
            <a:ext cx="8400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Concentrate in a narrow range of wavelengths (one specific color). </a:t>
            </a:r>
            <a:endParaRPr lang="ar-IQ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23082" y="3505200"/>
            <a:ext cx="8097838" cy="2743200"/>
            <a:chOff x="0" y="799"/>
            <a:chExt cx="5101" cy="2949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0" y="1204"/>
              <a:ext cx="5101" cy="2544"/>
              <a:chOff x="0" y="1204"/>
              <a:chExt cx="5101" cy="2544"/>
            </a:xfrm>
          </p:grpSpPr>
          <p:grpSp>
            <p:nvGrpSpPr>
              <p:cNvPr id="9" name="Group 8"/>
              <p:cNvGrpSpPr>
                <a:grpSpLocks/>
              </p:cNvGrpSpPr>
              <p:nvPr/>
            </p:nvGrpSpPr>
            <p:grpSpPr bwMode="auto">
              <a:xfrm>
                <a:off x="159" y="1480"/>
                <a:ext cx="2042" cy="2268"/>
                <a:chOff x="1655" y="2296"/>
                <a:chExt cx="1815" cy="2024"/>
              </a:xfrm>
            </p:grpSpPr>
            <p:grpSp>
              <p:nvGrpSpPr>
                <p:cNvPr id="13" name="Group 12"/>
                <p:cNvGrpSpPr>
                  <a:grpSpLocks/>
                </p:cNvGrpSpPr>
                <p:nvPr/>
              </p:nvGrpSpPr>
              <p:grpSpPr bwMode="auto">
                <a:xfrm>
                  <a:off x="1655" y="2296"/>
                  <a:ext cx="1815" cy="2024"/>
                  <a:chOff x="1655" y="2296"/>
                  <a:chExt cx="1815" cy="2024"/>
                </a:xfrm>
              </p:grpSpPr>
              <p:sp>
                <p:nvSpPr>
                  <p:cNvPr id="15" name="AutoShape 7"/>
                  <p:cNvSpPr>
                    <a:spLocks noChangeArrowheads="1"/>
                  </p:cNvSpPr>
                  <p:nvPr/>
                </p:nvSpPr>
                <p:spPr bwMode="auto">
                  <a:xfrm>
                    <a:off x="1655" y="2704"/>
                    <a:ext cx="747" cy="1178"/>
                  </a:xfrm>
                  <a:prstGeom prst="sun">
                    <a:avLst>
                      <a:gd name="adj" fmla="val 25000"/>
                    </a:avLst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defPPr>
                      <a:defRPr lang="ar-SA"/>
                    </a:defPPr>
                    <a:lvl1pPr marL="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ar-IQ"/>
                  </a:p>
                </p:txBody>
              </p:sp>
              <p:sp>
                <p:nvSpPr>
                  <p:cNvPr id="16" name="Freeform 15"/>
                  <p:cNvSpPr>
                    <a:spLocks/>
                  </p:cNvSpPr>
                  <p:nvPr/>
                </p:nvSpPr>
                <p:spPr bwMode="auto">
                  <a:xfrm>
                    <a:off x="2154" y="2296"/>
                    <a:ext cx="908" cy="1344"/>
                  </a:xfrm>
                  <a:custGeom>
                    <a:avLst/>
                    <a:gdLst/>
                    <a:ahLst/>
                    <a:cxnLst>
                      <a:cxn ang="0">
                        <a:pos x="0" y="384"/>
                      </a:cxn>
                      <a:cxn ang="0">
                        <a:pos x="144" y="48"/>
                      </a:cxn>
                      <a:cxn ang="0">
                        <a:pos x="336" y="672"/>
                      </a:cxn>
                      <a:cxn ang="0">
                        <a:pos x="528" y="288"/>
                      </a:cxn>
                      <a:cxn ang="0">
                        <a:pos x="816" y="240"/>
                      </a:cxn>
                    </a:cxnLst>
                    <a:rect l="0" t="0" r="r" b="b"/>
                    <a:pathLst>
                      <a:path w="816" h="712">
                        <a:moveTo>
                          <a:pt x="0" y="384"/>
                        </a:moveTo>
                        <a:cubicBezTo>
                          <a:pt x="44" y="192"/>
                          <a:pt x="88" y="0"/>
                          <a:pt x="144" y="48"/>
                        </a:cubicBezTo>
                        <a:cubicBezTo>
                          <a:pt x="200" y="96"/>
                          <a:pt x="272" y="632"/>
                          <a:pt x="336" y="672"/>
                        </a:cubicBezTo>
                        <a:cubicBezTo>
                          <a:pt x="400" y="712"/>
                          <a:pt x="448" y="360"/>
                          <a:pt x="528" y="288"/>
                        </a:cubicBezTo>
                        <a:cubicBezTo>
                          <a:pt x="608" y="216"/>
                          <a:pt x="712" y="228"/>
                          <a:pt x="816" y="24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0000FF"/>
                    </a:solidFill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/>
                  <a:lstStyle>
                    <a:defPPr>
                      <a:defRPr lang="ar-SA"/>
                    </a:defPPr>
                    <a:lvl1pPr marL="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ar-IQ"/>
                  </a:p>
                </p:txBody>
              </p:sp>
              <p:sp>
                <p:nvSpPr>
                  <p:cNvPr id="17" name="Freeform 16"/>
                  <p:cNvSpPr>
                    <a:spLocks/>
                  </p:cNvSpPr>
                  <p:nvPr/>
                </p:nvSpPr>
                <p:spPr bwMode="auto">
                  <a:xfrm>
                    <a:off x="2242" y="2432"/>
                    <a:ext cx="908" cy="1344"/>
                  </a:xfrm>
                  <a:custGeom>
                    <a:avLst/>
                    <a:gdLst/>
                    <a:ahLst/>
                    <a:cxnLst>
                      <a:cxn ang="0">
                        <a:pos x="0" y="384"/>
                      </a:cxn>
                      <a:cxn ang="0">
                        <a:pos x="144" y="48"/>
                      </a:cxn>
                      <a:cxn ang="0">
                        <a:pos x="336" y="672"/>
                      </a:cxn>
                      <a:cxn ang="0">
                        <a:pos x="528" y="288"/>
                      </a:cxn>
                      <a:cxn ang="0">
                        <a:pos x="816" y="240"/>
                      </a:cxn>
                    </a:cxnLst>
                    <a:rect l="0" t="0" r="r" b="b"/>
                    <a:pathLst>
                      <a:path w="816" h="712">
                        <a:moveTo>
                          <a:pt x="0" y="384"/>
                        </a:moveTo>
                        <a:cubicBezTo>
                          <a:pt x="44" y="192"/>
                          <a:pt x="88" y="0"/>
                          <a:pt x="144" y="48"/>
                        </a:cubicBezTo>
                        <a:cubicBezTo>
                          <a:pt x="200" y="96"/>
                          <a:pt x="272" y="632"/>
                          <a:pt x="336" y="672"/>
                        </a:cubicBezTo>
                        <a:cubicBezTo>
                          <a:pt x="400" y="712"/>
                          <a:pt x="448" y="360"/>
                          <a:pt x="528" y="288"/>
                        </a:cubicBezTo>
                        <a:cubicBezTo>
                          <a:pt x="608" y="216"/>
                          <a:pt x="712" y="228"/>
                          <a:pt x="816" y="24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009900"/>
                    </a:solidFill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/>
                  <a:lstStyle>
                    <a:defPPr>
                      <a:defRPr lang="ar-SA"/>
                    </a:defPPr>
                    <a:lvl1pPr marL="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ar-IQ"/>
                  </a:p>
                </p:txBody>
              </p:sp>
              <p:sp>
                <p:nvSpPr>
                  <p:cNvPr id="18" name="Freeform 17"/>
                  <p:cNvSpPr>
                    <a:spLocks/>
                  </p:cNvSpPr>
                  <p:nvPr/>
                </p:nvSpPr>
                <p:spPr bwMode="auto">
                  <a:xfrm>
                    <a:off x="2348" y="2613"/>
                    <a:ext cx="907" cy="1344"/>
                  </a:xfrm>
                  <a:custGeom>
                    <a:avLst/>
                    <a:gdLst/>
                    <a:ahLst/>
                    <a:cxnLst>
                      <a:cxn ang="0">
                        <a:pos x="0" y="384"/>
                      </a:cxn>
                      <a:cxn ang="0">
                        <a:pos x="144" y="48"/>
                      </a:cxn>
                      <a:cxn ang="0">
                        <a:pos x="336" y="672"/>
                      </a:cxn>
                      <a:cxn ang="0">
                        <a:pos x="528" y="288"/>
                      </a:cxn>
                      <a:cxn ang="0">
                        <a:pos x="816" y="240"/>
                      </a:cxn>
                    </a:cxnLst>
                    <a:rect l="0" t="0" r="r" b="b"/>
                    <a:pathLst>
                      <a:path w="816" h="712">
                        <a:moveTo>
                          <a:pt x="0" y="384"/>
                        </a:moveTo>
                        <a:cubicBezTo>
                          <a:pt x="44" y="192"/>
                          <a:pt x="88" y="0"/>
                          <a:pt x="144" y="48"/>
                        </a:cubicBezTo>
                        <a:cubicBezTo>
                          <a:pt x="200" y="96"/>
                          <a:pt x="272" y="632"/>
                          <a:pt x="336" y="672"/>
                        </a:cubicBezTo>
                        <a:cubicBezTo>
                          <a:pt x="400" y="712"/>
                          <a:pt x="448" y="360"/>
                          <a:pt x="528" y="288"/>
                        </a:cubicBezTo>
                        <a:cubicBezTo>
                          <a:pt x="608" y="216"/>
                          <a:pt x="712" y="228"/>
                          <a:pt x="816" y="240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rgbClr val="00FF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/>
                  <a:lstStyle>
                    <a:defPPr>
                      <a:defRPr lang="ar-SA"/>
                    </a:defPPr>
                    <a:lvl1pPr marL="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ar-IQ"/>
                  </a:p>
                </p:txBody>
              </p:sp>
              <p:sp>
                <p:nvSpPr>
                  <p:cNvPr id="19" name="Freeform 18"/>
                  <p:cNvSpPr>
                    <a:spLocks/>
                  </p:cNvSpPr>
                  <p:nvPr/>
                </p:nvSpPr>
                <p:spPr bwMode="auto">
                  <a:xfrm>
                    <a:off x="2456" y="2795"/>
                    <a:ext cx="907" cy="1344"/>
                  </a:xfrm>
                  <a:custGeom>
                    <a:avLst/>
                    <a:gdLst/>
                    <a:ahLst/>
                    <a:cxnLst>
                      <a:cxn ang="0">
                        <a:pos x="0" y="384"/>
                      </a:cxn>
                      <a:cxn ang="0">
                        <a:pos x="144" y="48"/>
                      </a:cxn>
                      <a:cxn ang="0">
                        <a:pos x="336" y="672"/>
                      </a:cxn>
                      <a:cxn ang="0">
                        <a:pos x="528" y="288"/>
                      </a:cxn>
                      <a:cxn ang="0">
                        <a:pos x="816" y="240"/>
                      </a:cxn>
                    </a:cxnLst>
                    <a:rect l="0" t="0" r="r" b="b"/>
                    <a:pathLst>
                      <a:path w="816" h="712">
                        <a:moveTo>
                          <a:pt x="0" y="384"/>
                        </a:moveTo>
                        <a:cubicBezTo>
                          <a:pt x="44" y="192"/>
                          <a:pt x="88" y="0"/>
                          <a:pt x="144" y="48"/>
                        </a:cubicBezTo>
                        <a:cubicBezTo>
                          <a:pt x="200" y="96"/>
                          <a:pt x="272" y="632"/>
                          <a:pt x="336" y="672"/>
                        </a:cubicBezTo>
                        <a:cubicBezTo>
                          <a:pt x="400" y="712"/>
                          <a:pt x="448" y="360"/>
                          <a:pt x="528" y="288"/>
                        </a:cubicBezTo>
                        <a:cubicBezTo>
                          <a:pt x="608" y="216"/>
                          <a:pt x="712" y="228"/>
                          <a:pt x="816" y="24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FFFF00"/>
                    </a:solidFill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/>
                  <a:lstStyle>
                    <a:defPPr>
                      <a:defRPr lang="ar-SA"/>
                    </a:defPPr>
                    <a:lvl1pPr marL="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ar-IQ"/>
                  </a:p>
                </p:txBody>
              </p:sp>
              <p:sp>
                <p:nvSpPr>
                  <p:cNvPr id="20" name="Freeform 19"/>
                  <p:cNvSpPr>
                    <a:spLocks/>
                  </p:cNvSpPr>
                  <p:nvPr/>
                </p:nvSpPr>
                <p:spPr bwMode="auto">
                  <a:xfrm>
                    <a:off x="2563" y="2976"/>
                    <a:ext cx="907" cy="1344"/>
                  </a:xfrm>
                  <a:custGeom>
                    <a:avLst/>
                    <a:gdLst/>
                    <a:ahLst/>
                    <a:cxnLst>
                      <a:cxn ang="0">
                        <a:pos x="0" y="384"/>
                      </a:cxn>
                      <a:cxn ang="0">
                        <a:pos x="144" y="48"/>
                      </a:cxn>
                      <a:cxn ang="0">
                        <a:pos x="336" y="672"/>
                      </a:cxn>
                      <a:cxn ang="0">
                        <a:pos x="528" y="288"/>
                      </a:cxn>
                      <a:cxn ang="0">
                        <a:pos x="816" y="240"/>
                      </a:cxn>
                    </a:cxnLst>
                    <a:rect l="0" t="0" r="r" b="b"/>
                    <a:pathLst>
                      <a:path w="816" h="712">
                        <a:moveTo>
                          <a:pt x="0" y="384"/>
                        </a:moveTo>
                        <a:cubicBezTo>
                          <a:pt x="44" y="192"/>
                          <a:pt x="88" y="0"/>
                          <a:pt x="144" y="48"/>
                        </a:cubicBezTo>
                        <a:cubicBezTo>
                          <a:pt x="200" y="96"/>
                          <a:pt x="272" y="632"/>
                          <a:pt x="336" y="672"/>
                        </a:cubicBezTo>
                        <a:cubicBezTo>
                          <a:pt x="400" y="712"/>
                          <a:pt x="448" y="360"/>
                          <a:pt x="528" y="288"/>
                        </a:cubicBezTo>
                        <a:cubicBezTo>
                          <a:pt x="608" y="216"/>
                          <a:pt x="712" y="228"/>
                          <a:pt x="816" y="24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FF00FF"/>
                    </a:solidFill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/>
                  <a:lstStyle>
                    <a:defPPr>
                      <a:defRPr lang="ar-SA"/>
                    </a:defPPr>
                    <a:lvl1pPr marL="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r" defTabSz="914400" rtl="1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ar-IQ"/>
                  </a:p>
                </p:txBody>
              </p:sp>
            </p:grp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2245" y="2432"/>
                  <a:ext cx="908" cy="1344"/>
                </a:xfrm>
                <a:custGeom>
                  <a:avLst/>
                  <a:gdLst/>
                  <a:ahLst/>
                  <a:cxnLst>
                    <a:cxn ang="0">
                      <a:pos x="0" y="384"/>
                    </a:cxn>
                    <a:cxn ang="0">
                      <a:pos x="144" y="48"/>
                    </a:cxn>
                    <a:cxn ang="0">
                      <a:pos x="336" y="672"/>
                    </a:cxn>
                    <a:cxn ang="0">
                      <a:pos x="528" y="288"/>
                    </a:cxn>
                    <a:cxn ang="0">
                      <a:pos x="816" y="240"/>
                    </a:cxn>
                  </a:cxnLst>
                  <a:rect l="0" t="0" r="r" b="b"/>
                  <a:pathLst>
                    <a:path w="816" h="712">
                      <a:moveTo>
                        <a:pt x="0" y="384"/>
                      </a:moveTo>
                      <a:cubicBezTo>
                        <a:pt x="44" y="192"/>
                        <a:pt x="88" y="0"/>
                        <a:pt x="144" y="48"/>
                      </a:cubicBezTo>
                      <a:cubicBezTo>
                        <a:pt x="200" y="96"/>
                        <a:pt x="272" y="632"/>
                        <a:pt x="336" y="672"/>
                      </a:cubicBezTo>
                      <a:cubicBezTo>
                        <a:pt x="400" y="712"/>
                        <a:pt x="448" y="360"/>
                        <a:pt x="528" y="288"/>
                      </a:cubicBezTo>
                      <a:cubicBezTo>
                        <a:pt x="608" y="216"/>
                        <a:pt x="712" y="228"/>
                        <a:pt x="816" y="240"/>
                      </a:cubicBezTo>
                    </a:path>
                  </a:pathLst>
                </a:custGeom>
                <a:noFill/>
                <a:ln w="38100" cmpd="sng">
                  <a:solidFill>
                    <a:srgbClr val="FF0000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>
                  <a:defPPr>
                    <a:defRPr lang="ar-SA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ar-IQ"/>
                </a:p>
              </p:txBody>
            </p:sp>
          </p:grpSp>
          <p:pic>
            <p:nvPicPr>
              <p:cNvPr id="10" name="Picture 9" descr="greenlaser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015" y="1204"/>
                <a:ext cx="2086" cy="1648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</p:pic>
          <p:sp>
            <p:nvSpPr>
              <p:cNvPr id="11" name="Text Box 15"/>
              <p:cNvSpPr txBox="1">
                <a:spLocks noChangeArrowheads="1"/>
              </p:cNvSpPr>
              <p:nvPr/>
            </p:nvSpPr>
            <p:spPr bwMode="auto">
              <a:xfrm>
                <a:off x="0" y="3475"/>
                <a:ext cx="1270" cy="231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b="1"/>
                  <a:t>Ordinary source</a:t>
                </a:r>
              </a:p>
            </p:txBody>
          </p:sp>
          <p:sp>
            <p:nvSpPr>
              <p:cNvPr id="12" name="Text Box 16"/>
              <p:cNvSpPr txBox="1">
                <a:spLocks noChangeArrowheads="1"/>
              </p:cNvSpPr>
              <p:nvPr/>
            </p:nvSpPr>
            <p:spPr bwMode="auto">
              <a:xfrm>
                <a:off x="3105" y="1294"/>
                <a:ext cx="1089" cy="231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b="1" dirty="0">
                    <a:solidFill>
                      <a:schemeClr val="bg1"/>
                    </a:solidFill>
                  </a:rPr>
                  <a:t>Laser  source</a:t>
                </a:r>
              </a:p>
            </p:txBody>
          </p:sp>
        </p:grpSp>
        <p:pic>
          <p:nvPicPr>
            <p:cNvPr id="8" name="Picture 7" descr="A prism separates white light into the colors of the rainbow.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0" y="799"/>
              <a:ext cx="1724" cy="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9930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999" y="160338"/>
            <a:ext cx="21377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Directional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57115" y="749662"/>
            <a:ext cx="832757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ar-IQ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Bulbs Light vs. Laser Light</a:t>
            </a:r>
          </a:p>
          <a:p>
            <a:pPr marL="457200" lvl="0" indent="-457200">
              <a:buFont typeface="Wingdings" pitchFamily="2" charset="2"/>
              <a:buChar char="v"/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Light from bulbs are due to spontaneous emission</a:t>
            </a:r>
          </a:p>
        </p:txBody>
      </p:sp>
      <p:sp>
        <p:nvSpPr>
          <p:cNvPr id="4" name="AutoShape 2" descr="data:image/png;base64,iVBORw0KGgoAAAANSUhEUgAAAUgAAAElCAYAAACGfnu3AAAXaElEQVR4Xu3dP3Pcxv3H8c8Cx1hKlD9OrDhpElli4jKFk8pPwKmSzOgJqPW4UOnOrlJkPKPJo3AkyjNKkdou3HicIo1LR+T9Px5PpHXHP0cAu78BqFGs+Um0Dro93S7eZiHGBhbffX2RzwBY6M6IfxBAAAEEnipgcEEAAQQQeLoAAcmZgQACCDxDgIDk1EAAAQQISM4BBBBAYDEBriAX82JrBBBokAAB2aBmM1UEEFhMgIBczIutEUCgQQIEZIOazVQRQGAxAQJyMS+2RgCBBgkQkA1qNlNFAIHFBAjIxbzYGgEEGiRAQDao2UwVAQQWEyAgF/NiawQQaJAAAdmgZjNVBBBYTICAXMyLrRFAoEECBGSDms1UEUBgMQECcjEvtkYAgQYJEJANajZTRQCBxQQIyMW82BoBBBokQEA2qNlMFQEEFhMgIBfzYmsEEGiQAAHZoGYzVQQQWEyAgFzMi60RQKBBAgRkg5rNVBFAYDEBAnIxL7ZGAIEGCRCQDWo2U0UAgcUECMjFvNgaAQQaJEBANqjZTBUBBBYTICAX82JrBBBokAAB2aBmM1UEEFhMgIBczIutEUCgQQIEZIOazVQRQGAxAQJyMS+2RgCBBgkQkA1qdgxT/eryV5d+9OOfvmVdceVIU43NePh1/vUXN7ZvHMQwP+awXgIE5Hr1g2qeIdC71nvbGve+k96R1Co3K5RrT3vqm676Sf+z3Wz80Qf//eBfICKwLAECclmSjONF4FN92rp2bfOWjHnvaQc40bEGZqCOaavjdjTKR3d7s8GNrfHWzEtBDNooAQKyUe0Oa7JlOF7d/M3HRrr+rMqtrB5ooq7pqG221cm7GuTDz4+Pj/9ISIbV73WsloBcx65QUyXQ3uzeknSz+h+JpFRSecba6v5acmdQhzpU3/TUNvfVth11sq4e2of37nTu/AVKBF5EgIB8ET329SbQfaP7O5vqP9UBviclFxKZi2VQGrlTJ3fs5E5cFZaZMg3NoLqC3HHb6mQ97RUTFXJ/vtu5/U9vRTJw9AIEZPQtDnOCO5vdrerWuiUlP0yU/CxR+pNEahm5Q6tiYmUPrNyRU6FCY7OrjtnRtrbVzcrb7JEK2X9vdW7/IUwBql4HAQJyHbpADU8I3L9y/0KatvZlzAXzfaP0tUStX7WU/jyV2TCy31hl3VxFv6h+t4XVnhlXCzVlRFbPIbOBchU6zcwb94b/2IYYgToCBGQdNfbxKtC+2v69kuTL8nmjuWTU+mVLG1dbSi+nZ48g507Zdq58J1cxKWTz/wVk+1FA9vOhcpdLzl2/073zideCGTxaAQIy2taGO7H2Zu9PkrtXzsD8wCj9RaqNX7fUej2tFmrszClr58o7uey+VZHn2jW76lZXkDvq5j0NsmF16+2cbm51b/89XA0qf5kCBOTL1OfYTxV4IiDLBZpXU6WvJ0pfS6tnkHZqVYwK2XFRheXczTUywyogy4jsZX2N8rHKV4AISE6yFxEgIF9Ej329CDy+xa4uISVz0Si5lFRXk6a8gjxxcjMnO7NyudNUUw1Nv3oXsmM76ucDTYoHZ7Vxi+2lR00ZlIBsSqcDmue3F2mqssuzdEPVAk31e/loMXPVu5DlKz4Ts6eBzgKyX/RVPn88tIfVrizSBNT4NSyVgFzDplCS9Pg1n3Mwylvoh/pGu2akgemr73rV6z27+Vi58vI9cl7z4WR6IQEC8oX42NmXwBMvij/lIFaFZppVV49VQGqgUTHSMB9pas/+GraVeFHcV4MaMi4B2ZBGhzjN+5s7t4zMTaOzH/fo51SnVTgemH09KANSI+3ascb5XvXssbyyLFfB+auGIXZ9vWomINerH1TzLYHywype2bz48YZa11tqVfGYmUzHOtZM07OALH/sA02KiSb5fnVrLbnP3Ynjwyo4m15YgIB8YUIG8CnwoT5svfnbN285Fe8lSqt3G+ea60iHmrqpHhZT7duD6s/quaNzdzV3fNyZz6Y0aGwCskHNDnmqf7v217fnSf5+7rJ3Mle0Tt1cR/ZIM3tUvQdpnftMzn601dviA3NDbvSa1U5ArllDKOd8gXcvv3speyV7a57Mr5wok1wxPJ2efnHv4B5fucDJs3QBAnLppAyIAAKxCBCQsXSSeSCAwNIFCMilkzIgAgjEIkBAxtJJ5oEAAksXICCXTsqACCAQiwABGUsnmQcCCCxdgIBcOikDIoBALAIEZCydZB4IILB0AQJy6aQMiAACsQgQkLF0knkggMDSBQjIpZMyYOgCX13+6tKPfvzTt6wrrhxpqrEZD7/Ov/7ixvYN/jpj6M1dsH4CckEwNo9XoHet97Y17n0nvSOpVc60UK497alvuuon/c92s/FHH/z3Az4QI97T4ImZEZANaTTTfLZA+bmT165t3pIx7z1tqxMda2AG6pi2Om5Ho3x0tzcb8JFqDTipCMgGNJkpnh+OVzd/87GRrj9rq/ITyh9oUn0pWNtsq5N3NciHnx8fH/OhvJGfXARk5A1meucLtDe7tyTdrLZKJKWPvkWx/NaGovxw8rP9D3Wovumpbe6rbTvqZF09tA/5WofITzACMvIGM71nCzzxxWDfk5ILiczFMiiN3KmTO3ZyJ6769q/y62WHZlBdQe64bXWynvaKiQo5vhgs4pOMgIy4uUztfIHHXy3bkpIfJkp+lij9SSK1jNyhVTGxsgdW7shVX/UwNrvqmB1ta1vdrLzNHqmQ5atlIz7RCMiIm8vUni1w/8r9C2na2pcxF8z3jdLXErV+1VL681Rmw8h+Y5V1cxX9ovrdFlZ7Zlwt1JQRWT2HzAbKVeg0M2/cG/5jG+/4BAjI+HrKjJ5DoH21/XslyZcykrlk1PplSxtXW0ovp+W/kp07Zdu58p1cxaSQzf8XkO1HAdnPh8pdLjl3/U73zifPcVg2CUyAgAysYZS7HIH2Zu9P5Xdnl6OZHxilv0i18euWWq+n1UKNnTll7Vx5J5fdtyryXLtmV93qCnJH3bynQTasbr2d082t7u2/L6cyRlknAQJynbpBLSsTeCIgywWaV1OlrydKX0urZ5B2alWMCtlxUYVl+c2JIzOsArKMyF7W1ygfq3wFiIBcWdtWfiACcuXkHHAdBB7fYleXkJK5aJRcSqqrSVNeQZ44uZmTnVm53GmqqYamX70L2bEd9fOBJsWDs6lwi70OLfVSAwHphZVB113g24s0Va3l/xM2VC3QVL+XjxYzV70LWb7iMzF7GugsIPtFX+Xzx0N7WO3KIs26d7t+fQRkfTv2DFzg8Ws+58yjvIV+qG+0a0YamL76rle93rObj5UrL98j5zWfwM+D88onICNuLlM7X+CJF8WfsqlVoZlm1dVjFZAaaFSMNMxHmtpZtYeVeFE84hONgIy4uUztuwXub+7cMjI3jc5+3KOfU51W4Xhg9vWgDEiNtGvHGud71bPH8sqyXAW/07nzl+8+CluEKkBAhto56l6KQPlJPq9sXvx4Q63rLbWqeMxMpmMda6bpWUCWP/aBJsVEk3y/urWW3OfuxPFhFUvpwvoOQkCub2+obEUCH+rD1pu/ffOWU/FeorR6t3GuuY50qKmb6mEx1b49qP6snjs6d1dzx8edrag/L/MwBOTL1OfYayXwt2t/fXue5O/nLnsnc0Xr1M11ZI80s0fVe5DWuc/k7EdbvS0+MHetOuevGALSny0jByrw7uV3L2WvZG/Nk/mVE2WSK4an09Mv7h3c4ysXAu1p3bIJyLpy7IcAAtELEJDRt5gJIoBAXQECsq4c+yGAQPQCBGT0LWaCCCBQV4CArCvHfgggEL0AARl9i5kgAgjUFSAg68qxHwIIRC9AQEbfYiaIAAJ1BQjIunLshwAC0QsQkNG3mAkigEBdAQKyrhz7IYBA9AIEZPQtZoIIIFBXgICsK8d+CCAQvQABGX2LmSACCNQVICDryrEfAghEL0BARt9iJogAAnUFCMi6cuyHAALRCxCQ0beYCSKAQF0BArKuHPshgED0AgRk9C1mggggUFeAgKwrx34IIBC9AAEZfYuZIAII1BUgIOvKsR8CCEQvQEBG32ImiAACdQUIyLpy7IcAAtELEJDRt5gJIoBAXQECsq4c+yGAQPQCBGT0LWaCCCBQV4CArCvHfgggEL0AARl9i5kgAgjUFSAg68qxHwIIRC9AQEbfYiaIAAJ1BQjIunLshwAC0QsQkNG3mAkigEBdAQKyrhz7IYBA9AIEZPQtZoIIIFBXgICsK8d+CCAQvQABGX2LmSACCNQVICDryrEfAghEL0BARt9iJogAAnUFCMi6cuyHAALRCxCQ0beYCSKAQF0BArKuHPshgED0AgRk9C1mggggUFeAgKwrx34IIBC9AAEZfYuZIAII1BUgIOvKsR8CCEQvQEBG32ImiAACdQUIyLpy7IcAAtELEJDRt5gJIoBAXQECsq4c+yGAQPQCBGT0LWaCCCBQV4CArCvHfgggEL0AARl9i5kgAgjUFSAg68qxHwIIRC9AQEbfYiaIAAJ1BQjIunLshwAC0QsQkNG3mAkigEBdAQKyrhz7IYBA9AIEZPQtZoIIIFBXgICsK7fE/b66/NWlH/34p29ZV1w50lRjMx5+nX/9xY3tGwdLPAxDIYDAggIE5IJgy9y8d633tjXufSe9I6lVjl0o15721Ddd9ZP+Z7vZ+KMP/vvBv5Z5XMZCAIHnEyAgn89pqVt9qk9b165t3pIx7z1t4BMda2AG6pi2Om5Ho3x0tzcb3Ngab82WWgiDIYDAuQIE5IpPkDIcr27+5mMjXX/Woa2sHmiirumobbbVybsa5MPPj4+P/0hIrrhhHK7RAgTkitvf3uzeknSzOmwiKZVUdsFW99eSOyvoUIfqm57a5r7atqNO1tVD+/Denc6dv6y4ZA6HQGMFCMgVtr77Rvd3NtV/qkN+T0ouJDIXy6A0cqdO7tjJnbgqLDNlGppBdQW547bVyXraKyYq5P58t3P7n4uWzULQomJsj8DZtQv/rEhgZ7O7Vd1at6Tkh4mSnyVKf5JILSN3aFVMrOyBlTtyKlRobHbVMTva1ra6WXmbPVIh+++tzu0/PG/JLAQ9rxTbIfD/BQjIFZ0V96/cv5CmrX0Zc8F83yh9LVHrVy2lP09lNozsN1ZZN1fRL6rfbWG1Z8bVQk0ZkdVzyGygXIVOM/PGveE/ts8rnYWgFTWWw0QtQECuqL3tq+3fK0m+LK/ZzSWj1i9b2rjaUno5PXsEOXfKtnPlO7mKSSGb/y8g248Csp8Plbtccu76ne6dT55VOgtBK2oqh4legIBcUYvbm70/Se5eeTjzA6P0F6k2ft1S6/W0WqixM6esnSvv5LL7VkWea9fsqltdQe6om/c0yIbVrbdzurnVvf33Z5XOQtCKmsphohcgIFfU4icCslygeTVV+nqi9LW0egZpp1bFqJAdF1VYzt1cIzOsArKMyF7W1ygfq3wF6LyAZCFoRQ3lMI0QICBX1ObHt9jVJaRkLholl5LqatKUV5AnTm7mZGdWLneaaqqh6VfvQnZsR/18oEnx4Kzac26xWQhaUUM5TCMECMgVtfnbizTVIUv5DVULNNXv5aPFzFXvQpav+EzMngY6C8h+0Vf5/PHQHla7PmuRhoWgFTWTwzRGgIBcYasfX92dc8zyFvqhvtGuGWlg+uq7XvV6z24+Vq68fI/8ma/5sBC0wmZyqEYIEJArbPMTzwefclyrQjPNqqvHKiA10KgYaZiPNLVnfw3bSs98UZyFoBU2k0M1QoCAXHGb72/u3DIyN43Oftyjn1OdVuF4YPb1oAxIjbRrxxrne9Wzx/LKslwFP++vGjZhIWjF7eJwDRcgIFd8ApTvKL6yefHjDbWut9Sq4jEzmY51rJmmZwFZ/tgHmhQTTfL96tZacp+7E3fuh1XEvBC04jZxOAQeLxVAsWKBD/Vh683fvnnLqXgvUVq92zjXXEc61NRN9bCYat8eVH9Wzx2du6u5+86PO4txIWjFreFwCDwhwBXkSzwh/nbtr2/Pk/z93GXvZK5onbq5juyRZvaoeg/SOveZnP1oq7f13B+YG9NC0EtsDYdGgCvIdTkH3r387qXsleyteTK/cqJMcsXwdHr6xb2Dewt/5UJMC0Hr0h/qaK4AV5AR9j6GhaAI28KUAhQgIANs2neVHMNC0HfNkf+OwCoECMhVKL+EY4S8EPQSuDgkAk8VICAjPzFCXAiKvCVMLyABAjKgZr1IqSEtBL3IPNkXgWUKEJDL1GzQWD4XghrEyFTXXICAXPMGrWt5PheC1nXO1NU8AQKyeT1f2ox9LQQtrUAGQuAFBQjIFwRkd8nHQhCuCKyDAAG5Dl2IpIZlLgRFQsI0AhcgIANvIOUjgIA/AQLSny0jI4BA4AIEZOANpHwEEPAnQED6s2VkBBAIXICADLyBlI8AAv4ECEh/toyMAAKBCxCQgTeQ8hFAwJ8AAenPlpERQCBwAQIy8AZSPgII+BMgIP3ZMjICCAQuQEAG3kDKRwABfwIEpD9bRkYAgcAFCMjAG0j5CCDgT4CA9GfLyAggELgAARl4AykfAQT8CRCQ/mwZGQEEAhcgIANvIOUjgIA/AQLSny0jI4BA4AIEZOANpHwEEPAnQED6s2VkBBAIXICADLyBlI8AAv4ECEh/toyMAAKBCxCQgTeQ8hFAwJ8AAenPlpERQCBwAQIy8AZSPgII+BMgIP3ZMjICCAQuQEAG3kDKRwABfwIEpD9bRkYAgcAFCMjAG0j5CCDgT4CA9GfLyAggELgAARl4AykfAQT8CRCQ/mwZGQEEAhcgIANvIOUjgIA/AQLSny0jI4BA4AIEZOANpHwEEPAnQED6s2VkBBAIXICADLyBlI8AAv4ECEh/toyMAAKBCxCQgTeQ8hFAwJ8AAenPlpERQCBwAQIy8AZSPgII+BMgIP3ZMjICCAQuQEAG3kDKRwABfwIEpD9bRkYAgcAFCMjAG0j5CCDgT4CA9GfLyAggELgAARl4AykfAQT8CRCQ/mwZGQEEAhcgIANvIOUjgIA/AQLSny0jI4BA4AIEZOANpHwEEPAnQED6s2VkBBAIXICADLyBlI8AAv4ECEh/toyMAAKBCxCQgTeQ8hFAwJ8AAenPlpERQCBwAQIy8AZSPgII+BMgIP3ZMjICCAQuQEAG3kDKRwABfwIEpD9bRkYAgcAFCMjAG0j5CCDgT4CA9GfLyAggELgAARl4AykfAQT8CRCQ/mwZGQEEAhcgIANvIOUjgIA/AQLSny0jI4BA4AIEZOANpHwEEPAnQED6s2VkBBAIXICADLyBlI8AAv4ECEh/toyMAAKBCxCQgTeQ8hFAwJ8AAenPlpERQCBwAQIy8AZSPgII+BMgIP3ZMjICCAQuQEAG3kDKRwABfwIEpD9bRkYAgcAFCMjAG0j5CCDgT4CA9GfLyAggELgAARl4AykfAQT8CRCQ/mwZGQEEAhcgIANvIOUjgIA/AQLSny0jI4BA4AIEZOANpHwEEPAnQED6s2VkBBAIXICADLyBlI8AAv4ECEh/toyMAAKBCxCQgTeQ8hFAwJ8AAenPlpERQCBwAQIy8AZSPgII+BMgIP3ZMjICCAQuQEAG3kDKRwABfwIEpD9bRkYAgcAFCMjAG0j5CCDgT4CA9GfLyAggELgAARl4AykfAQT8CRCQ/mwZGQEEAhcgIANvIOUjgIA/AQLSny0jI4BA4AIEZOANpHwEEPAnQED6s2VkBBAIXICADLyBlI8AAv4ECEh/toyMAAKBCxCQgTeQ8hFAwJ8AAenPlpERQCBwAQIy8AZSPgII+BMgIP3ZMjICCAQuQEAG3kDKRwABfwIEpD9bRkYAgcAFCMjAG0j5CCDgT4CA9GfLyAggELgAARl4AykfAQT8CRCQ/mwZGQEEAhcgIANvIOUjgIA/AQLSny0jI4BA4AIEZOANpHwEEPAnQED6s2VkBBAIXICADLyBlI8AAv4ECEh/toyMAAKBCxCQgTeQ8hFAwJ/A/wHnBDzL8btxdAAAAABJRU5ErkJggg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AutoShape 4" descr="data:image/png;base64,iVBORw0KGgoAAAANSUhEUgAAAUgAAAElCAYAAACGfnu3AAAXaElEQVR4Xu3dP3Pcxv3H8c8Cx1hKlD9OrDhpElli4jKFk8pPwKmSzOgJqPW4UOnOrlJkPKPJo3AkyjNKkdou3HicIo1LR+T9Px5PpHXHP0cAu78BqFGs+Um0Dro93S7eZiHGBhbffX2RzwBY6M6IfxBAAAEEnipgcEEAAQQQeLoAAcmZgQACCDxDgIDk1EAAAQQISM4BBBBAYDEBriAX82JrBBBokAAB2aBmM1UEEFhMgIBczIutEUCgQQIEZIOazVQRQGAxAQJyMS+2RgCBBgkQkA1qNlNFAIHFBAjIxbzYGgEEGiRAQDao2UwVAQQWEyAgF/NiawQQaJAAAdmgZjNVBBBYTICAXMyLrRFAoEECBGSDms1UEUBgMQECcjEvtkYAgQYJEJANajZTRQCBxQQIyMW82BoBBBokQEA2qNlMFQEEFhMgIBfzYmsEEGiQAAHZoGYzVQQQWEyAgFzMi60RQKBBAgRkg5rNVBFAYDEBAnIxL7ZGAIEGCRCQDWo2U0UAgcUECMjFvNgaAQQaJEBANqjZTBUBBBYTICAX82JrBBBokAAB2aBmM1UEEFhMgIBczIutEUCgQQIEZIOazVQRQGAxAQJyMS+2RgCBBgkQkA1qdgxT/eryV5d+9OOfvmVdceVIU43NePh1/vUXN7ZvHMQwP+awXgIE5Hr1g2qeIdC71nvbGve+k96R1Co3K5RrT3vqm676Sf+z3Wz80Qf//eBfICKwLAECclmSjONF4FN92rp2bfOWjHnvaQc40bEGZqCOaavjdjTKR3d7s8GNrfHWzEtBDNooAQKyUe0Oa7JlOF7d/M3HRrr+rMqtrB5ooq7pqG221cm7GuTDz4+Pj/9ISIbV73WsloBcx65QUyXQ3uzeknSz+h+JpFRSecba6v5acmdQhzpU3/TUNvfVth11sq4e2of37nTu/AVKBF5EgIB8ET329SbQfaP7O5vqP9UBviclFxKZi2VQGrlTJ3fs5E5cFZaZMg3NoLqC3HHb6mQ97RUTFXJ/vtu5/U9vRTJw9AIEZPQtDnOCO5vdrerWuiUlP0yU/CxR+pNEahm5Q6tiYmUPrNyRU6FCY7OrjtnRtrbVzcrb7JEK2X9vdW7/IUwBql4HAQJyHbpADU8I3L9y/0KatvZlzAXzfaP0tUStX7WU/jyV2TCy31hl3VxFv6h+t4XVnhlXCzVlRFbPIbOBchU6zcwb94b/2IYYgToCBGQdNfbxKtC+2v69kuTL8nmjuWTU+mVLG1dbSi+nZ48g507Zdq58J1cxKWTz/wVk+1FA9vOhcpdLzl2/073zideCGTxaAQIy2taGO7H2Zu9PkrtXzsD8wCj9RaqNX7fUej2tFmrszClr58o7uey+VZHn2jW76lZXkDvq5j0NsmF16+2cbm51b/89XA0qf5kCBOTL1OfYTxV4IiDLBZpXU6WvJ0pfS6tnkHZqVYwK2XFRheXczTUywyogy4jsZX2N8rHKV4AISE6yFxEgIF9Ej329CDy+xa4uISVz0Si5lFRXk6a8gjxxcjMnO7NyudNUUw1Nv3oXsmM76ucDTYoHZ7Vxi+2lR00ZlIBsSqcDmue3F2mqssuzdEPVAk31e/loMXPVu5DlKz4Ts6eBzgKyX/RVPn88tIfVrizSBNT4NSyVgFzDplCS9Pg1n3Mwylvoh/pGu2akgemr73rV6z27+Vi58vI9cl7z4WR6IQEC8oX42NmXwBMvij/lIFaFZppVV49VQGqgUTHSMB9pas/+GraVeFHcV4MaMi4B2ZBGhzjN+5s7t4zMTaOzH/fo51SnVTgemH09KANSI+3ascb5XvXssbyyLFfB+auGIXZ9vWomINerH1TzLYHywype2bz48YZa11tqVfGYmUzHOtZM07OALH/sA02KiSb5fnVrLbnP3Ynjwyo4m15YgIB8YUIG8CnwoT5svfnbN285Fe8lSqt3G+ea60iHmrqpHhZT7duD6s/quaNzdzV3fNyZz6Y0aGwCskHNDnmqf7v217fnSf5+7rJ3Mle0Tt1cR/ZIM3tUvQdpnftMzn601dviA3NDbvSa1U5ArllDKOd8gXcvv3speyV7a57Mr5wok1wxPJ2efnHv4B5fucDJs3QBAnLppAyIAAKxCBCQsXSSeSCAwNIFCMilkzIgAgjEIkBAxtJJ5oEAAksXICCXTsqACCAQiwABGUsnmQcCCCxdgIBcOikDIoBALAIEZCydZB4IILB0AQJy6aQMiAACsQgQkLF0knkggMDSBQjIpZMyYOgCX13+6tKPfvzTt6wrrhxpqrEZD7/Ov/7ixvYN/jpj6M1dsH4CckEwNo9XoHet97Y17n0nvSOpVc60UK497alvuuon/c92s/FHH/z3Az4QI97T4ImZEZANaTTTfLZA+bmT165t3pIx7z1tqxMda2AG6pi2Om5Ho3x0tzcb8JFqDTipCMgGNJkpnh+OVzd/87GRrj9rq/ITyh9oUn0pWNtsq5N3NciHnx8fH/OhvJGfXARk5A1meucLtDe7tyTdrLZKJKWPvkWx/NaGovxw8rP9D3Wovumpbe6rbTvqZF09tA/5WofITzACMvIGM71nCzzxxWDfk5ILiczFMiiN3KmTO3ZyJ6769q/y62WHZlBdQe64bXWynvaKiQo5vhgs4pOMgIy4uUztfIHHXy3bkpIfJkp+lij9SSK1jNyhVTGxsgdW7shVX/UwNrvqmB1ta1vdrLzNHqmQ5atlIz7RCMiIm8vUni1w/8r9C2na2pcxF8z3jdLXErV+1VL681Rmw8h+Y5V1cxX9ovrdFlZ7Zlwt1JQRWT2HzAbKVeg0M2/cG/5jG+/4BAjI+HrKjJ5DoH21/XslyZcykrlk1PplSxtXW0ovp+W/kp07Zdu58p1cxaSQzf8XkO1HAdnPh8pdLjl3/U73zifPcVg2CUyAgAysYZS7HIH2Zu9P5Xdnl6OZHxilv0i18euWWq+n1UKNnTll7Vx5J5fdtyryXLtmV93qCnJH3bynQTasbr2d082t7u2/L6cyRlknAQJynbpBLSsTeCIgywWaV1OlrydKX0urZ5B2alWMCtlxUYVl+c2JIzOsArKMyF7W1ygfq3wFiIBcWdtWfiACcuXkHHAdBB7fYleXkJK5aJRcSqqrSVNeQZ44uZmTnVm53GmqqYamX70L2bEd9fOBJsWDs6lwi70OLfVSAwHphZVB113g24s0Va3l/xM2VC3QVL+XjxYzV70LWb7iMzF7GugsIPtFX+Xzx0N7WO3KIs26d7t+fQRkfTv2DFzg8Ws+58yjvIV+qG+0a0YamL76rle93rObj5UrL98j5zWfwM+D88onICNuLlM7X+CJF8WfsqlVoZlm1dVjFZAaaFSMNMxHmtpZtYeVeFE84hONgIy4uUztuwXub+7cMjI3jc5+3KOfU51W4Xhg9vWgDEiNtGvHGud71bPH8sqyXAW/07nzl+8+CluEKkBAhto56l6KQPlJPq9sXvx4Q63rLbWqeMxMpmMda6bpWUCWP/aBJsVEk3y/urWW3OfuxPFhFUvpwvoOQkCub2+obEUCH+rD1pu/ffOWU/FeorR6t3GuuY50qKmb6mEx1b49qP6snjs6d1dzx8edrag/L/MwBOTL1OfYayXwt2t/fXue5O/nLnsnc0Xr1M11ZI80s0fVe5DWuc/k7EdbvS0+MHetOuevGALSny0jByrw7uV3L2WvZG/Nk/mVE2WSK4an09Mv7h3c4ysXAu1p3bIJyLpy7IcAAtELEJDRt5gJIoBAXQECsq4c+yGAQPQCBGT0LWaCCCBQV4CArCvHfgggEL0AARl9i5kgAgjUFSAg68qxHwIIRC9AQEbfYiaIAAJ1BQjIunLshwAC0QsQkNG3mAkigEBdAQKyrhz7IYBA9AIEZPQtZoIIIFBXgICsK8d+CCAQvQABGX2LmSACCNQVICDryrEfAghEL0BARt9iJogAAnUFCMi6cuyHAALRCxCQ0beYCSKAQF0BArKuHPshgED0AgRk9C1mggggUFeAgKwrx34IIBC9AAEZfYuZIAII1BUgIOvKsR8CCEQvQEBG32ImiAACdQUIyLpy7IcAAtELEJDRt5gJIoBAXQECsq4c+yGAQPQCBGT0LWaCCCBQV4CArCvHfgggEL0AARl9i5kgAgjUFSAg68qxHwIIRC9AQEbfYiaIAAJ1BQjIunLshwAC0QsQkNG3mAkigEBdAQKyrhz7IYBA9AIEZPQtZoIIIFBXgICsK8d+CCAQvQABGX2LmSACCNQVICDryrEfAghEL0BARt9iJogAAnUFCMi6cuyHAALRCxCQ0beYCSKAQF0BArKuHPshgED0AgRk9C1mggggUFeAgKwrx34IIBC9AAEZfYuZIAII1BUgIOvKsR8CCEQvQEBG32ImiAACdQUIyLpy7IcAAtELEJDRt5gJIoBAXQECsq4c+yGAQPQCBGT0LWaCCCBQV4CArCvHfgggEL0AARl9i5kgAgjUFSAg68qxHwIIRC9AQEbfYiaIAAJ1BQjIunLshwAC0QsQkNG3mAkigEBdAQKyrhz7IYBA9AIEZPQtZoIIIFBXgICsK7fE/b66/NWlH/34p29ZV1w50lRjMx5+nX/9xY3tGwdLPAxDIYDAggIE5IJgy9y8d633tjXufSe9I6lVjl0o15721Ddd9ZP+Z7vZ+KMP/vvBv5Z5XMZCAIHnEyAgn89pqVt9qk9b165t3pIx7z1t4BMda2AG6pi2Om5Ho3x0tzcb3Ngab82WWgiDIYDAuQIE5IpPkDIcr27+5mMjXX/Woa2sHmiirumobbbVybsa5MPPj4+P/0hIrrhhHK7RAgTkitvf3uzeknSzOmwiKZVUdsFW99eSOyvoUIfqm57a5r7atqNO1tVD+/Denc6dv6y4ZA6HQGMFCMgVtr77Rvd3NtV/qkN+T0ouJDIXy6A0cqdO7tjJnbgqLDNlGppBdQW547bVyXraKyYq5P58t3P7n4uWzULQomJsj8DZtQv/rEhgZ7O7Vd1at6Tkh4mSnyVKf5JILSN3aFVMrOyBlTtyKlRobHbVMTva1ra6WXmbPVIh+++tzu0/PG/JLAQ9rxTbIfD/BQjIFZ0V96/cv5CmrX0Zc8F83yh9LVHrVy2lP09lNozsN1ZZN1fRL6rfbWG1Z8bVQk0ZkdVzyGygXIVOM/PGveE/ts8rnYWgFTWWw0QtQECuqL3tq+3fK0m+LK/ZzSWj1i9b2rjaUno5PXsEOXfKtnPlO7mKSSGb/y8g248Csp8Plbtccu76ne6dT55VOgtBK2oqh4legIBcUYvbm70/Se5eeTjzA6P0F6k2ft1S6/W0WqixM6esnSvv5LL7VkWea9fsqltdQe6om/c0yIbVrbdzurnVvf33Z5XOQtCKmsphohcgIFfU4icCslygeTVV+nqi9LW0egZpp1bFqJAdF1VYzt1cIzOsArKMyF7W1ygfq3wF6LyAZCFoRQ3lMI0QICBX1ObHt9jVJaRkLholl5LqatKUV5AnTm7mZGdWLneaaqqh6VfvQnZsR/18oEnx4Kzac26xWQhaUUM5TCMECMgVtfnbizTVIUv5DVULNNXv5aPFzFXvQpav+EzMngY6C8h+0Vf5/PHQHla7PmuRhoWgFTWTwzRGgIBcYasfX92dc8zyFvqhvtGuGWlg+uq7XvV6z24+Vq68fI/8ma/5sBC0wmZyqEYIEJArbPMTzwefclyrQjPNqqvHKiA10KgYaZiPNLVnfw3bSs98UZyFoBU2k0M1QoCAXHGb72/u3DIyN43Oftyjn1OdVuF4YPb1oAxIjbRrxxrne9Wzx/LKslwFP++vGjZhIWjF7eJwDRcgIFd8ApTvKL6yefHjDbWut9Sq4jEzmY51rJmmZwFZ/tgHmhQTTfL96tZacp+7E3fuh1XEvBC04jZxOAQeLxVAsWKBD/Vh683fvnnLqXgvUVq92zjXXEc61NRN9bCYat8eVH9Wzx2du6u5+86PO4txIWjFreFwCDwhwBXkSzwh/nbtr2/Pk/z93GXvZK5onbq5juyRZvaoeg/SOveZnP1oq7f13B+YG9NC0EtsDYdGgCvIdTkH3r387qXsleyteTK/cqJMcsXwdHr6xb2Dewt/5UJMC0Hr0h/qaK4AV5AR9j6GhaAI28KUAhQgIANs2neVHMNC0HfNkf+OwCoECMhVKL+EY4S8EPQSuDgkAk8VICAjPzFCXAiKvCVMLyABAjKgZr1IqSEtBL3IPNkXgWUKEJDL1GzQWD4XghrEyFTXXICAXPMGrWt5PheC1nXO1NU8AQKyeT1f2ox9LQQtrUAGQuAFBQjIFwRkd8nHQhCuCKyDAAG5Dl2IpIZlLgRFQsI0AhcgIANvIOUjgIA/AQLSny0jI4BA4AIEZOANpHwEEPAnQED6s2VkBBAIXICADLyBlI8AAv4ECEh/toyMAAKBCxCQgTeQ8hFAwJ8AAenPlpERQCBwAQIy8AZSPgII+BMgIP3ZMjICCAQuQEAG3kDKRwABfwIEpD9bRkYAgcAFCMjAG0j5CCDgT4CA9GfLyAggELgAARl4AykfAQT8CRCQ/mwZGQEEAhcgIANvIOUjgIA/AQLSny0jI4BA4AIEZOANpHwEEPAnQED6s2VkBBAIXICADLyBlI8AAv4ECEh/toyMAAKBCxCQgTeQ8hFAwJ8AAenPlpERQCBwAQIy8AZSPgII+BMgIP3ZMjICCAQuQEAG3kDKRwABfwIEpD9bRkYAgcAFCMjAG0j5CCDgT4CA9GfLyAggELgAARl4AykfAQT8CRCQ/mwZGQEEAhcgIANvIOUjgIA/AQLSny0jI4BA4AIEZOANpHwEEPAnQED6s2VkBBAIXICADLyBlI8AAv4ECEh/toyMAAKBCxCQgTeQ8hFAwJ8AAenPlpERQCBwAQIy8AZSPgII+BMgIP3ZMjICCAQuQEAG3kDKRwABfwIEpD9bRkYAgcAFCMjAG0j5CCDgT4CA9GfLyAggELgAARl4AykfAQT8CRCQ/mwZGQEEAhcgIANvIOUjgIA/AQLSny0jI4BA4AIEZOANpHwEEPAnQED6s2VkBBAIXICADLyBlI8AAv4ECEh/toyMAAKBCxCQgTeQ8hFAwJ8AAenPlpERQCBwAQIy8AZSPgII+BMgIP3ZMjICCAQuQEAG3kDKRwABfwIEpD9bRkYAgcAFCMjAG0j5CCDgT4CA9GfLyAggELgAARl4AykfAQT8CRCQ/mwZGQEEAhcgIANvIOUjgIA/AQLSny0jI4BA4AIEZOANpHwEEPAnQED6s2VkBBAIXICADLyBlI8AAv4ECEh/toyMAAKBCxCQgTeQ8hFAwJ8AAenPlpERQCBwAQIy8AZSPgII+BMgIP3ZMjICCAQuQEAG3kDKRwABfwIEpD9bRkYAgcAFCMjAG0j5CCDgT4CA9GfLyAggELgAARl4AykfAQT8CRCQ/mwZGQEEAhcgIANvIOUjgIA/AQLSny0jI4BA4AIEZOANpHwEEPAnQED6s2VkBBAIXICADLyBlI8AAv4ECEh/toyMAAKBCxCQgTeQ8hFAwJ8AAenPlpERQCBwAQIy8AZSPgII+BMgIP3ZMjICCAQuQEAG3kDKRwABfwIEpD9bRkYAgcAFCMjAG0j5CCDgT4CA9GfLyAggELgAARl4AykfAQT8CRCQ/mwZGQEEAhcgIANvIOUjgIA/AQLSny0jI4BA4AIEZOANpHwEEPAnQED6s2VkBBAIXICADLyBlI8AAv4ECEh/toyMAAKBCxCQgTeQ8hFAwJ8AAenPlpERQCBwAQIy8AZSPgII+BMgIP3ZMjICCAQuQEAG3kDKRwABfwIEpD9bRkYAgcAFCMjAG0j5CCDgT4CA9GfLyAggELgAARl4AykfAQT8CRCQ/mwZGQEEAhcgIANvIOUjgIA/AQLSny0jI4BA4AIEZOANpHwEEPAnQED6s2VkBBAIXICADLyBlI8AAv4ECEh/toyMAAKBCxCQgTeQ8hFAwJ/A/wHnBDzL8btxdAAAAABJRU5ErkJggg==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99" y="1752600"/>
            <a:ext cx="8004742" cy="1752599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685800" y="3642089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v"/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Laser light are due to Stimulated Emission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4240644"/>
            <a:ext cx="7236579" cy="25034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887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57200" y="5334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v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Light from bulbs are multidirectional 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Laser are one directional  </a:t>
            </a:r>
            <a:endParaRPr lang="ar-S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7847013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47700" y="3024116"/>
            <a:ext cx="8001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ar-IQ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directional λ of laser, </a:t>
            </a:r>
            <a:r>
              <a:rPr lang="en-US" altLang="ar-IQ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kumimoji="0" lang="en-US" altLang="ar-IQ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very tight beam which is very strong and concentrated. </a:t>
            </a:r>
            <a:endParaRPr kumimoji="0" lang="en-US" altLang="ar-IQ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ar-IQ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Means that the beam spreads very slowly</a:t>
            </a:r>
            <a:r>
              <a:rPr lang="en-US" alt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ar-IQ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435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5" b="19750"/>
          <a:stretch/>
        </p:blipFill>
        <p:spPr bwMode="auto">
          <a:xfrm>
            <a:off x="914400" y="4174319"/>
            <a:ext cx="630555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1000" y="5380910"/>
            <a:ext cx="8458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ar-IQ" sz="24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 is the waist, </a:t>
            </a:r>
            <a:r>
              <a:rPr kumimoji="0" lang="en-US" altLang="ar-IQ" sz="2400" b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or the minimum width of the beam inside the laser cavity</a:t>
            </a:r>
            <a:r>
              <a:rPr kumimoji="0" lang="en-US" altLang="ar-IQ" sz="24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NOT ZERO!</a:t>
            </a:r>
            <a:endParaRPr kumimoji="0" lang="en-US" altLang="ar-IQ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90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485678"/>
            <a:ext cx="15801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Coherence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ÙØªÙØ¬Ø© Ø¨Ø­Ø« Ø§ÙØµÙØ± Ø¹Ù âªcoherence lightâ¬â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30408"/>
            <a:ext cx="353377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ÙØªÙØ¬Ø© Ø¨Ø­Ø« Ø§ÙØµÙØ± Ø¹Ù âªcoherence lightâ¬â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62979"/>
            <a:ext cx="38100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/>
          <p:nvPr/>
        </p:nvSpPr>
        <p:spPr>
          <a:xfrm>
            <a:off x="152400" y="354664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Incoherent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8" descr="ÙØªÙØ¬Ø© Ø¨Ø­Ø« Ø§ÙØµÙØ± Ø¹Ù âªcoherence lightâ¬â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024757"/>
            <a:ext cx="3810000" cy="220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52400" y="143812"/>
            <a:ext cx="8762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Coherence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the emitted photons bear a constant phase relationship with each other in both time and phase </a:t>
            </a:r>
            <a:endParaRPr lang="ar-S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749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33400"/>
            <a:ext cx="830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of Lasers in Medicine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characteristics of laser light are defined by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Wavelength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Pulsed  or continuous wave operation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 power.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457200" y="2574962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use of laser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deliver energy to tissue.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-17060" y="3139197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1.The laser wavelength used should be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strongly absorbed by tissue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93260" y="3970194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Good absorption in the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blue-green region of the spectrum (400-600 nm)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better than the long wavelength (700 nm)</a:t>
            </a:r>
          </a:p>
        </p:txBody>
      </p:sp>
      <p:sp>
        <p:nvSpPr>
          <p:cNvPr id="7" name="Rectangle 1"/>
          <p:cNvSpPr/>
          <p:nvPr/>
        </p:nvSpPr>
        <p:spPr>
          <a:xfrm>
            <a:off x="-17060" y="5034024"/>
            <a:ext cx="8458199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3.Less efficient in red/infrared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334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9|7.4|19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0.3|4.9|55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3|70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5|41.1|2.5|46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9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5|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66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2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2|29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0.9|26.8|73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9|5.4|69.5|51.5|1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2.4|41.4|17.2|21.1|26.7|48.5|58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4.4|29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</TotalTime>
  <Words>1162</Words>
  <Application>Microsoft Office PowerPoint</Application>
  <PresentationFormat>عرض على الشاشة (4:3)</PresentationFormat>
  <Paragraphs>133</Paragraphs>
  <Slides>27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Wingdings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L3       LASER IN MEDICINE</dc:title>
  <dc:creator>AL-laith</dc:creator>
  <cp:lastModifiedBy>ahmed ali</cp:lastModifiedBy>
  <cp:revision>75</cp:revision>
  <dcterms:created xsi:type="dcterms:W3CDTF">2006-08-16T00:00:00Z</dcterms:created>
  <dcterms:modified xsi:type="dcterms:W3CDTF">2022-02-26T05:20:47Z</dcterms:modified>
</cp:coreProperties>
</file>